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3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14630400" cy="8229600"/>
  <p:notesSz cx="8229600" cy="146304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Prata" panose="020B0604020202020204" charset="0"/>
      <p:regular r:id="rId21"/>
    </p:embeddedFont>
    <p:embeddedFont>
      <p:font typeface="Raleway" pitchFamily="2" charset="0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002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2D5B3-E165-40F1-FC9F-FD216182A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BFC653-B15A-AF60-BA56-4FFEA65C78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5303E0-9868-48C5-2674-83C8F9DD6E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902D4-5A00-8303-775F-B21B5A999D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6448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72916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9654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5055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7133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0373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9911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69296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6978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0763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19693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48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88326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63915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4264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40855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45341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69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83428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93336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9418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80859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69294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81309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19337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7488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408878"/>
            <a:ext cx="119898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Voice Translation using Gen AI and Whisper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live demonstration of an end-to-end voice translation pipeline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4502" y="608528"/>
            <a:ext cx="10749320" cy="553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RESULT PANEL(ENG - INTERNATIONAL LANG.)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502" y="1659375"/>
            <a:ext cx="3433531" cy="40556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4502" y="6111776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Translates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74502" y="6606665"/>
            <a:ext cx="4000024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Eng-Chinese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1975" y="1659375"/>
            <a:ext cx="3486332" cy="405562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21975" y="6248394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Translates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321975" y="6773333"/>
            <a:ext cx="4000024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Eng-Arabic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9448" y="1659374"/>
            <a:ext cx="3433531" cy="406237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55876" y="6279281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Translates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869448" y="6828363"/>
            <a:ext cx="4000024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Eng-Korean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3248"/>
            <a:ext cx="88868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Language Support &amp; Limitations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49003"/>
            <a:ext cx="30630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Supported Languages: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0147"/>
            <a:ext cx="6244709" cy="18221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application currently supports 16 languages as defined in the </a:t>
            </a:r>
            <a:r>
              <a:rPr lang="en-US" sz="1750" dirty="0">
                <a:solidFill>
                  <a:srgbClr val="CFCBBF"/>
                </a:solidFill>
                <a:highlight>
                  <a:srgbClr val="1A1A1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LANGUAGE_CODES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dictionary: Spanish, French, German, Italian, Portuguese, Russian, Chinese, Japanese, Korean, Arabic, Hindi, Bengali, Tamil, Telugu, Marathi, and Gujarati.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49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Current Limitation: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30147"/>
            <a:ext cx="6244709" cy="18221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translation pipeline assumes the input audio is in English, as the </a:t>
            </a:r>
            <a:r>
              <a:rPr lang="en-US" sz="1750" dirty="0">
                <a:solidFill>
                  <a:srgbClr val="CFCBBF"/>
                </a:solidFill>
                <a:highlight>
                  <a:srgbClr val="1A1A1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tokenizer.src_lang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is hardcoded to "en". A potential improvement would be to use the language detected by Whisper as the source language for the translation model.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0085" y="534352"/>
            <a:ext cx="5587960" cy="60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Potential Improvements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680085" y="153019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311593" y="1596985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Streaming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311593" y="2017157"/>
            <a:ext cx="12638723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Modify the application to process audio streams instead of full file uploads for a more responsive user experience.</a:t>
            </a:r>
            <a:endParaRPr lang="en-US" sz="1500" dirty="0"/>
          </a:p>
        </p:txBody>
      </p:sp>
      <p:sp>
        <p:nvSpPr>
          <p:cNvPr id="6" name="Shape 4"/>
          <p:cNvSpPr/>
          <p:nvPr/>
        </p:nvSpPr>
        <p:spPr>
          <a:xfrm>
            <a:off x="680085" y="2716649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1311593" y="2783443"/>
            <a:ext cx="3191947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Multiple Source Languages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311593" y="3203615"/>
            <a:ext cx="12638723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 Whisper's detected language to dynamically set the source language for the translation model.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680085" y="3903107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1311593" y="3969901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Whisper Translation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1311593" y="4390073"/>
            <a:ext cx="12638723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using Whisper's built-in translation feature for a simpler pipeline, although the M2M100 model is specifically designed for a wider range of language pairs.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680085" y="5400437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1"/>
          <p:cNvSpPr/>
          <p:nvPr/>
        </p:nvSpPr>
        <p:spPr>
          <a:xfrm>
            <a:off x="1311593" y="5467231"/>
            <a:ext cx="2960846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Front-end enhancements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1311593" y="5887403"/>
            <a:ext cx="12638723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Create a more user-friendly interface with progress bars and clear error messages.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680085" y="6586895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1311593" y="6653689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Deployment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1311593" y="7073860"/>
            <a:ext cx="12638723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Discuss options for deploying the application on cloud platforms like AWS, Google Cloud, or Azure, and the considerations for running large models in a production environment.</a:t>
            </a:r>
            <a:endParaRPr lang="en-US" sz="1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9187B-A1A4-C8A5-D965-3F451E3AD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5">
            <a:extLst>
              <a:ext uri="{FF2B5EF4-FFF2-40B4-BE49-F238E27FC236}">
                <a16:creationId xmlns:a16="http://schemas.microsoft.com/office/drawing/2014/main" id="{4876A194-AF3C-954A-7904-781E39F0D26E}"/>
              </a:ext>
            </a:extLst>
          </p:cNvPr>
          <p:cNvSpPr/>
          <p:nvPr/>
        </p:nvSpPr>
        <p:spPr>
          <a:xfrm>
            <a:off x="1311593" y="2783443"/>
            <a:ext cx="3191947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pic>
        <p:nvPicPr>
          <p:cNvPr id="18" name="video">
            <a:hlinkClick r:id="" action="ppaction://media"/>
            <a:extLst>
              <a:ext uri="{FF2B5EF4-FFF2-40B4-BE49-F238E27FC236}">
                <a16:creationId xmlns:a16="http://schemas.microsoft.com/office/drawing/2014/main" id="{9D98A8DB-84D7-2D78-4C1E-2EEB5B7315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4085" t="9695"/>
          <a:stretch>
            <a:fillRect/>
          </a:stretch>
        </p:blipFill>
        <p:spPr>
          <a:xfrm>
            <a:off x="3019926" y="1961148"/>
            <a:ext cx="8771659" cy="4679890"/>
          </a:xfrm>
          <a:prstGeom prst="rect">
            <a:avLst/>
          </a:prstGeom>
          <a:ln w="9525">
            <a:solidFill>
              <a:schemeClr val="tx1"/>
            </a:solidFill>
          </a:ln>
          <a:effectLst>
            <a:softEdge rad="3175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8FF6AE9-F3F0-65D5-D7DE-B774C2AF2674}"/>
              </a:ext>
            </a:extLst>
          </p:cNvPr>
          <p:cNvSpPr txBox="1"/>
          <p:nvPr/>
        </p:nvSpPr>
        <p:spPr>
          <a:xfrm>
            <a:off x="962526" y="433137"/>
            <a:ext cx="9793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" panose="020B0604020202020204" charset="0"/>
              </a:rPr>
              <a:t>PRESENTING OUR PROJECT LIVE</a:t>
            </a:r>
          </a:p>
        </p:txBody>
      </p:sp>
    </p:spTree>
    <p:extLst>
      <p:ext uri="{BB962C8B-B14F-4D97-AF65-F5344CB8AC3E}">
        <p14:creationId xmlns:p14="http://schemas.microsoft.com/office/powerpoint/2010/main" val="1770847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9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6384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4228148"/>
            <a:ext cx="700682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                                               THANK YOU</a:t>
            </a:r>
            <a:endParaRPr lang="en-US" sz="3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104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GROUP MEMBERS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63472"/>
            <a:ext cx="284559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NAME: 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AKSHARA SRIVASATAVA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4457819"/>
            <a:ext cx="284559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 NO: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23BAI10585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93790" y="4952167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00406" y="3963472"/>
            <a:ext cx="284559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NAME: 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APRAJITA RANJAN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4200406" y="4457819"/>
            <a:ext cx="284559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 NO: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23BAI11399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607022" y="3963472"/>
            <a:ext cx="284559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NAME: 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BHUMI UPADHYAY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607022" y="4457819"/>
            <a:ext cx="284559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 NO: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23BAI10617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11013638" y="3963472"/>
            <a:ext cx="284559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NAME: 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SOMIYA NAMDEO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11013638" y="4457819"/>
            <a:ext cx="284559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 NO: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23BAI10689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0735"/>
            <a:ext cx="65027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331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EE27D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Challenge: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The need for real-time and accurate translation of spoken content.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EE27D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Goal: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To build an application that can: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692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Accept an audio file.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114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Transcribe the spoken words into text.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536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Translate the transcribed text into a different language.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958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 the transcript and translation to the user.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3766" y="474464"/>
            <a:ext cx="6874550" cy="539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High-Level Architecture Diagram</a:t>
            </a:r>
            <a:endParaRPr lang="en-US" sz="3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66" y="1358622"/>
            <a:ext cx="13422868" cy="7622858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6343" y="5269217"/>
            <a:ext cx="399996" cy="3999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8439" y="7056699"/>
            <a:ext cx="2999970" cy="374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Uploads</a:t>
            </a:r>
            <a:endParaRPr lang="en-US" sz="1350" dirty="0"/>
          </a:p>
        </p:txBody>
      </p:sp>
      <p:sp>
        <p:nvSpPr>
          <p:cNvPr id="6" name="Text 2"/>
          <p:cNvSpPr/>
          <p:nvPr/>
        </p:nvSpPr>
        <p:spPr>
          <a:xfrm>
            <a:off x="921774" y="7538361"/>
            <a:ext cx="3213301" cy="299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Audio file submission</a:t>
            </a:r>
            <a:endParaRPr lang="en-US" sz="10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2986" y="4695889"/>
            <a:ext cx="399996" cy="3999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41749" y="2501536"/>
            <a:ext cx="2999970" cy="374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Flask Server</a:t>
            </a:r>
            <a:endParaRPr lang="en-US" sz="1350" dirty="0"/>
          </a:p>
        </p:txBody>
      </p:sp>
      <p:sp>
        <p:nvSpPr>
          <p:cNvPr id="9" name="Text 4"/>
          <p:cNvSpPr/>
          <p:nvPr/>
        </p:nvSpPr>
        <p:spPr>
          <a:xfrm>
            <a:off x="3335083" y="2983198"/>
            <a:ext cx="3213302" cy="299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Receives and routes request</a:t>
            </a:r>
            <a:endParaRPr lang="en-US" sz="10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9629" y="5269217"/>
            <a:ext cx="399996" cy="39999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801725" y="7056699"/>
            <a:ext cx="2999971" cy="374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Whisper Model</a:t>
            </a:r>
            <a:endParaRPr lang="en-US" sz="1350" dirty="0"/>
          </a:p>
        </p:txBody>
      </p:sp>
      <p:sp>
        <p:nvSpPr>
          <p:cNvPr id="12" name="Text 6"/>
          <p:cNvSpPr/>
          <p:nvPr/>
        </p:nvSpPr>
        <p:spPr>
          <a:xfrm>
            <a:off x="5695060" y="7538361"/>
            <a:ext cx="3213302" cy="299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Transcription of audio</a:t>
            </a:r>
            <a:endParaRPr lang="en-US" sz="10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6272" y="4695889"/>
            <a:ext cx="399995" cy="39999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215035" y="2501536"/>
            <a:ext cx="2999970" cy="374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Gen AI Translation</a:t>
            </a:r>
            <a:endParaRPr lang="en-US" sz="1350" dirty="0"/>
          </a:p>
        </p:txBody>
      </p:sp>
      <p:sp>
        <p:nvSpPr>
          <p:cNvPr id="15" name="Text 8"/>
          <p:cNvSpPr/>
          <p:nvPr/>
        </p:nvSpPr>
        <p:spPr>
          <a:xfrm>
            <a:off x="8108369" y="2983198"/>
            <a:ext cx="3213302" cy="299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Translate transcript</a:t>
            </a:r>
            <a:endParaRPr lang="en-US" sz="105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12915" y="5269217"/>
            <a:ext cx="399996" cy="399996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0601678" y="7056699"/>
            <a:ext cx="2999969" cy="374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Flask Response</a:t>
            </a:r>
            <a:endParaRPr lang="en-US" sz="1350" dirty="0"/>
          </a:p>
        </p:txBody>
      </p:sp>
      <p:sp>
        <p:nvSpPr>
          <p:cNvPr id="18" name="Text 10"/>
          <p:cNvSpPr/>
          <p:nvPr/>
        </p:nvSpPr>
        <p:spPr>
          <a:xfrm>
            <a:off x="10495012" y="7538361"/>
            <a:ext cx="3213302" cy="299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Return JSON to user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595551"/>
            <a:ext cx="5986105" cy="676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Technologies Used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58071" y="1705570"/>
            <a:ext cx="4226957" cy="3379589"/>
          </a:xfrm>
          <a:prstGeom prst="roundRect">
            <a:avLst>
              <a:gd name="adj" fmla="val 4329"/>
            </a:avLst>
          </a:prstGeom>
          <a:solidFill>
            <a:srgbClr val="F4E883"/>
          </a:solidFill>
          <a:ln w="30480">
            <a:solidFill>
              <a:srgbClr val="535455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591" y="1705570"/>
            <a:ext cx="121920" cy="337958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96566" y="1952625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Flask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96566" y="2420898"/>
            <a:ext cx="3641408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lightweight Python web framework used to create the web server and handle API requests.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603" y="1705570"/>
            <a:ext cx="4227076" cy="3379589"/>
          </a:xfrm>
          <a:prstGeom prst="roundRect">
            <a:avLst>
              <a:gd name="adj" fmla="val 4329"/>
            </a:avLst>
          </a:prstGeom>
          <a:solidFill>
            <a:srgbClr val="F4E883"/>
          </a:solidFill>
          <a:ln w="30480">
            <a:solidFill>
              <a:srgbClr val="535455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123" y="1705570"/>
            <a:ext cx="121920" cy="337958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40097" y="1952625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Whisper Model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5540097" y="2420898"/>
            <a:ext cx="3641527" cy="2078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Function:</a:t>
            </a:r>
            <a:r>
              <a:rPr lang="en-US" sz="17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Automatic Speech Recognition (ASR). </a:t>
            </a:r>
            <a:r>
              <a:rPr lang="en-US" sz="170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Purpose in the app:</a:t>
            </a:r>
            <a:r>
              <a:rPr lang="en-US" sz="17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Transcribes the audio file into a text transcript. </a:t>
            </a:r>
            <a:r>
              <a:rPr lang="en-US" sz="170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Size:</a:t>
            </a:r>
            <a:r>
              <a:rPr lang="en-US" sz="17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The code uses the "base" model.</a:t>
            </a:r>
            <a:endParaRPr lang="en-US" sz="1700" dirty="0"/>
          </a:p>
        </p:txBody>
      </p:sp>
      <p:sp>
        <p:nvSpPr>
          <p:cNvPr id="11" name="Shape 7"/>
          <p:cNvSpPr/>
          <p:nvPr/>
        </p:nvSpPr>
        <p:spPr>
          <a:xfrm>
            <a:off x="9645253" y="1705570"/>
            <a:ext cx="4227076" cy="3379589"/>
          </a:xfrm>
          <a:prstGeom prst="roundRect">
            <a:avLst>
              <a:gd name="adj" fmla="val 4329"/>
            </a:avLst>
          </a:prstGeom>
          <a:solidFill>
            <a:srgbClr val="F4E883"/>
          </a:solidFill>
          <a:ln w="30480">
            <a:solidFill>
              <a:srgbClr val="535455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4773" y="1705570"/>
            <a:ext cx="121920" cy="337958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983748" y="1952625"/>
            <a:ext cx="3641527" cy="676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Facebook M2M100 (Gen AI Translation Model)</a:t>
            </a:r>
            <a:endParaRPr lang="en-US" sz="2100" dirty="0"/>
          </a:p>
        </p:txBody>
      </p:sp>
      <p:sp>
        <p:nvSpPr>
          <p:cNvPr id="14" name="Text 9"/>
          <p:cNvSpPr/>
          <p:nvPr/>
        </p:nvSpPr>
        <p:spPr>
          <a:xfrm>
            <a:off x="9983748" y="2759273"/>
            <a:ext cx="3641527" cy="2078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Function:</a:t>
            </a:r>
            <a:r>
              <a:rPr lang="en-US" sz="17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Machine Translation. </a:t>
            </a:r>
            <a:r>
              <a:rPr lang="en-US" sz="170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Purpose in the app:</a:t>
            </a:r>
            <a:r>
              <a:rPr lang="en-US" sz="17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Translates the English transcript into a target language. </a:t>
            </a:r>
            <a:r>
              <a:rPr lang="en-US" sz="170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Size:</a:t>
            </a:r>
            <a:r>
              <a:rPr lang="en-US" sz="17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The code specifies the m2m100_418M model.</a:t>
            </a:r>
            <a:endParaRPr lang="en-US" sz="1700" dirty="0"/>
          </a:p>
        </p:txBody>
      </p:sp>
      <p:sp>
        <p:nvSpPr>
          <p:cNvPr id="15" name="Shape 10"/>
          <p:cNvSpPr/>
          <p:nvPr/>
        </p:nvSpPr>
        <p:spPr>
          <a:xfrm>
            <a:off x="758071" y="5301734"/>
            <a:ext cx="4226957" cy="2340173"/>
          </a:xfrm>
          <a:prstGeom prst="roundRect">
            <a:avLst>
              <a:gd name="adj" fmla="val 6252"/>
            </a:avLst>
          </a:prstGeom>
          <a:solidFill>
            <a:srgbClr val="F4E883"/>
          </a:solidFill>
          <a:ln w="30480">
            <a:solidFill>
              <a:srgbClr val="535455"/>
            </a:solidFill>
            <a:prstDash val="solid"/>
          </a:ln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591" y="5301734"/>
            <a:ext cx="121920" cy="234017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096566" y="5548789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PyTorch</a:t>
            </a:r>
            <a:endParaRPr lang="en-US" sz="2100" dirty="0"/>
          </a:p>
        </p:txBody>
      </p:sp>
      <p:sp>
        <p:nvSpPr>
          <p:cNvPr id="18" name="Text 12"/>
          <p:cNvSpPr/>
          <p:nvPr/>
        </p:nvSpPr>
        <p:spPr>
          <a:xfrm>
            <a:off x="1096566" y="6017062"/>
            <a:ext cx="3641408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deep learning framework used by the Gen AI translation model for efficient computations.</a:t>
            </a:r>
            <a:endParaRPr lang="en-US" sz="1700" dirty="0"/>
          </a:p>
        </p:txBody>
      </p:sp>
      <p:sp>
        <p:nvSpPr>
          <p:cNvPr id="19" name="Shape 13"/>
          <p:cNvSpPr/>
          <p:nvPr/>
        </p:nvSpPr>
        <p:spPr>
          <a:xfrm>
            <a:off x="5201603" y="5301734"/>
            <a:ext cx="4227076" cy="2340173"/>
          </a:xfrm>
          <a:prstGeom prst="roundRect">
            <a:avLst>
              <a:gd name="adj" fmla="val 6252"/>
            </a:avLst>
          </a:prstGeom>
          <a:solidFill>
            <a:srgbClr val="F4E883"/>
          </a:solidFill>
          <a:ln w="30480">
            <a:solidFill>
              <a:srgbClr val="535455"/>
            </a:solidFill>
            <a:prstDash val="solid"/>
          </a:ln>
        </p:spPr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1123" y="5301734"/>
            <a:ext cx="121920" cy="2340173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5540097" y="5548789"/>
            <a:ext cx="3641527" cy="676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Hugging Face transformers Library</a:t>
            </a:r>
            <a:endParaRPr lang="en-US" sz="2100" dirty="0"/>
          </a:p>
        </p:txBody>
      </p:sp>
      <p:sp>
        <p:nvSpPr>
          <p:cNvPr id="22" name="Text 15"/>
          <p:cNvSpPr/>
          <p:nvPr/>
        </p:nvSpPr>
        <p:spPr>
          <a:xfrm>
            <a:off x="5540097" y="6355437"/>
            <a:ext cx="3641527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the pre-trained M2M100 model and tokenizer, simplifying the implementation.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2493"/>
            <a:ext cx="114796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Code Walkthrough - Server Setup (app.py)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28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Imports: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214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Flask, request, jsonify, whisper, transformers.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9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Model Loading: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88025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script pre-loads the Whisper model and the M2M100 model/tokenizer on startup.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101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is a crucial step to avoid delays on each user request.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128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Routes: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709392"/>
            <a:ext cx="6244709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@app.route('/', methods=['GET', 'POST'])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: Defines the main endpoint.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522113"/>
            <a:ext cx="6244709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request: Renders the </a:t>
            </a:r>
            <a:r>
              <a:rPr lang="en-US" sz="175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index.html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file (the user interface).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334833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POST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request: Handles the file upload and processing.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374" y="620316"/>
            <a:ext cx="13211651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Code Walkthrough - Processing a Request (POST method)</a:t>
            </a:r>
            <a:endParaRPr lang="en-US" sz="395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09374" y="2292429"/>
            <a:ext cx="20264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01</a:t>
            </a:r>
            <a:endParaRPr lang="en-US" sz="155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709374" y="2761059"/>
            <a:ext cx="253376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File Handling:</a:t>
            </a:r>
            <a:endParaRPr lang="en-US" sz="195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709374" y="3199328"/>
            <a:ext cx="6504503" cy="648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request.files.get('file')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method retrieves the uploaded audio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2" charset="0"/>
              </a:rPr>
              <a:t>file</a:t>
            </a:r>
          </a:p>
        </p:txBody>
      </p:sp>
      <p:sp>
        <p:nvSpPr>
          <p:cNvPr id="7" name="Text 4"/>
          <p:cNvSpPr/>
          <p:nvPr/>
        </p:nvSpPr>
        <p:spPr>
          <a:xfrm>
            <a:off x="709373" y="3789461"/>
            <a:ext cx="650450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file is temporarily saved to the static folder.</a:t>
            </a:r>
            <a:endParaRPr lang="en-US" sz="155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7619166" y="2264509"/>
            <a:ext cx="20264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02</a:t>
            </a:r>
            <a:endParaRPr lang="en-US" sz="155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 6"/>
          <p:cNvSpPr/>
          <p:nvPr/>
        </p:nvSpPr>
        <p:spPr>
          <a:xfrm>
            <a:off x="7416522" y="2761059"/>
            <a:ext cx="253376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   Transcription:</a:t>
            </a:r>
            <a:endParaRPr lang="en-US" sz="195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 7"/>
          <p:cNvSpPr/>
          <p:nvPr/>
        </p:nvSpPr>
        <p:spPr>
          <a:xfrm>
            <a:off x="7416522" y="3199328"/>
            <a:ext cx="6504503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550" dirty="0">
                <a:solidFill>
                  <a:schemeClr val="accent4">
                    <a:lumMod val="40000"/>
                    <a:lumOff val="60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550" dirty="0" err="1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whisper_model.transcribe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(file_path)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is called to transcribe the audio.</a:t>
            </a:r>
            <a:endParaRPr lang="en-US" sz="155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Text 8"/>
          <p:cNvSpPr/>
          <p:nvPr/>
        </p:nvSpPr>
        <p:spPr>
          <a:xfrm>
            <a:off x="7619166" y="3652718"/>
            <a:ext cx="6301859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result is a dictionary containing the "text" and the detected        "language".</a:t>
            </a:r>
            <a:endParaRPr lang="en-US" sz="155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Text 9"/>
          <p:cNvSpPr/>
          <p:nvPr/>
        </p:nvSpPr>
        <p:spPr>
          <a:xfrm>
            <a:off x="709374" y="4655701"/>
            <a:ext cx="20264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03</a:t>
            </a:r>
            <a:endParaRPr lang="en-US" sz="155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Text 10"/>
          <p:cNvSpPr/>
          <p:nvPr/>
        </p:nvSpPr>
        <p:spPr>
          <a:xfrm>
            <a:off x="709374" y="5124331"/>
            <a:ext cx="253376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Translation:</a:t>
            </a:r>
            <a:endParaRPr lang="en-US" sz="195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 11"/>
          <p:cNvSpPr/>
          <p:nvPr/>
        </p:nvSpPr>
        <p:spPr>
          <a:xfrm>
            <a:off x="709374" y="5562600"/>
            <a:ext cx="6504503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translate_with_gen_ai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function is called with the transcript and the target language code.</a:t>
            </a:r>
            <a:endParaRPr lang="en-US" sz="155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 12"/>
          <p:cNvSpPr/>
          <p:nvPr/>
        </p:nvSpPr>
        <p:spPr>
          <a:xfrm>
            <a:off x="709374" y="6340197"/>
            <a:ext cx="6504503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function sets the source language to English ( </a:t>
            </a:r>
            <a:r>
              <a:rPr lang="en-US" sz="1550" dirty="0" err="1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tokenizer.src_lang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"</a:t>
            </a:r>
            <a:r>
              <a:rPr lang="en-US" sz="1550" dirty="0" err="1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en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).</a:t>
            </a:r>
            <a:endParaRPr lang="en-US" sz="155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 13"/>
          <p:cNvSpPr/>
          <p:nvPr/>
        </p:nvSpPr>
        <p:spPr>
          <a:xfrm>
            <a:off x="709374" y="7125414"/>
            <a:ext cx="6504503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 then uses 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model.generate()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to produce the translated output.</a:t>
            </a:r>
            <a:endParaRPr lang="en-US" sz="155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 14"/>
          <p:cNvSpPr/>
          <p:nvPr/>
        </p:nvSpPr>
        <p:spPr>
          <a:xfrm>
            <a:off x="7557115" y="4655701"/>
            <a:ext cx="20264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04</a:t>
            </a:r>
            <a:endParaRPr lang="en-US" sz="155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" name="Text 15"/>
          <p:cNvSpPr/>
          <p:nvPr/>
        </p:nvSpPr>
        <p:spPr>
          <a:xfrm>
            <a:off x="7416522" y="5124331"/>
            <a:ext cx="260925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chemeClr val="accent4">
                    <a:lumMod val="40000"/>
                    <a:lumOff val="60000"/>
                  </a:schemeClr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  Cleanup &amp; Response:</a:t>
            </a:r>
            <a:endParaRPr lang="en-US" sz="195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2" name="Text 16"/>
          <p:cNvSpPr/>
          <p:nvPr/>
        </p:nvSpPr>
        <p:spPr>
          <a:xfrm>
            <a:off x="7416522" y="5562600"/>
            <a:ext cx="6504503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   The temporary audio file is deleted using 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os.remove()</a:t>
            </a: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55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Text 17"/>
          <p:cNvSpPr/>
          <p:nvPr/>
        </p:nvSpPr>
        <p:spPr>
          <a:xfrm>
            <a:off x="7619165" y="6015990"/>
            <a:ext cx="6301859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chemeClr val="tx2">
                    <a:lumMod val="75000"/>
                  </a:schemeClr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A JSON response is returned containing the transcript, translation,   and other metadata.</a:t>
            </a:r>
            <a:endParaRPr lang="en-US" sz="155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9487" y="518160"/>
            <a:ext cx="12180808" cy="588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M2M100 Translation Function (translate_with_gen_ai)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59487" y="1578054"/>
            <a:ext cx="2355533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Tokenizer: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659487" y="2060734"/>
            <a:ext cx="6425922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tokenizer(text, return_tensors="pt")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: Encodes the input text into tensors suitable for the model.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9487" y="2859643"/>
            <a:ext cx="2355533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Model Generation: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659487" y="3342322"/>
            <a:ext cx="6425922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model.generate(...)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: The core of the translation process.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59487" y="3820954"/>
            <a:ext cx="6425922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forced_bos_token_id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: This parameter tells the model which language to translate to, based on the user's selection.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659487" y="4619863"/>
            <a:ext cx="2355533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Decoding: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659487" y="5102543"/>
            <a:ext cx="6425922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highlight>
                  <a:srgbClr val="2829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tokenizer.batch_decode(...)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: Converts the model's output tokens back into human-readable text.</a:t>
            </a:r>
            <a:endParaRPr lang="en-US" sz="14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611" y="1601629"/>
            <a:ext cx="6425922" cy="64259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383" y="612338"/>
            <a:ext cx="8592026" cy="556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RESULT PANEL(ENG - INDIAN LANG.)</a:t>
            </a:r>
            <a:endParaRPr lang="en-US" sz="3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382" y="1670090"/>
            <a:ext cx="3426321" cy="3978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9383" y="5871686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Translates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79383" y="6442234"/>
            <a:ext cx="399454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Eng-Hindi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713" y="1670090"/>
            <a:ext cx="3315772" cy="39591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24713" y="5879782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Translates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324713" y="6450330"/>
            <a:ext cx="399454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Eng-Bengali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0044" y="1670090"/>
            <a:ext cx="3448914" cy="395918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70043" y="5871685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Translates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856470" y="6450330"/>
            <a:ext cx="399454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Eng-Marathi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33</TotalTime>
  <Words>880</Words>
  <Application>Microsoft Office PowerPoint</Application>
  <PresentationFormat>Custom</PresentationFormat>
  <Paragraphs>123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Raleway</vt:lpstr>
      <vt:lpstr>Calibri Light</vt:lpstr>
      <vt:lpstr>Consolas</vt:lpstr>
      <vt:lpstr>Prata Light</vt:lpstr>
      <vt:lpstr>Prata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APRAJITA RANJAN</cp:lastModifiedBy>
  <cp:revision>2</cp:revision>
  <dcterms:created xsi:type="dcterms:W3CDTF">2025-09-19T17:35:21Z</dcterms:created>
  <dcterms:modified xsi:type="dcterms:W3CDTF">2025-09-19T21:24:00Z</dcterms:modified>
</cp:coreProperties>
</file>